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4892AD8-ACBD-472A-9C86-34BA68BD18C5}" type="datetimeFigureOut">
              <a:rPr lang="en-GB" smtClean="0"/>
              <a:t>25/11/2022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20689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892AD8-ACBD-472A-9C86-34BA68BD18C5}" type="datetimeFigureOut">
              <a:rPr lang="en-GB" smtClean="0"/>
              <a:t>25/11/2022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1861596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4892AD8-ACBD-472A-9C86-34BA68BD18C5}" type="datetimeFigureOut">
              <a:rPr lang="en-GB" smtClean="0"/>
              <a:t>25/11/2022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2920278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4892AD8-ACBD-472A-9C86-34BA68BD18C5}" type="datetimeFigureOut">
              <a:rPr lang="en-GB" smtClean="0"/>
              <a:t>25/11/2022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2307286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4892AD8-ACBD-472A-9C86-34BA68BD18C5}" type="datetimeFigureOut">
              <a:rPr lang="en-GB" smtClean="0"/>
              <a:t>25/11/2022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3130169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4892AD8-ACBD-472A-9C86-34BA68BD18C5}" type="datetimeFigureOut">
              <a:rPr lang="en-GB" smtClean="0"/>
              <a:t>25/11/2022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2339154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92AD8-ACBD-472A-9C86-34BA68BD18C5}" type="datetimeFigureOut">
              <a:rPr lang="en-GB" smtClean="0"/>
              <a:t>25/11/2022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3022273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4892AD8-ACBD-472A-9C86-34BA68BD18C5}" type="datetimeFigureOut">
              <a:rPr lang="en-GB" smtClean="0"/>
              <a:t>25/11/2022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12403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4892AD8-ACBD-472A-9C86-34BA68BD18C5}" type="datetimeFigureOut">
              <a:rPr lang="en-GB" smtClean="0"/>
              <a:t>25/11/2022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1803237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892AD8-ACBD-472A-9C86-34BA68BD18C5}" type="datetimeFigureOut">
              <a:rPr lang="en-GB" smtClean="0"/>
              <a:t>25/11/2022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965271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892AD8-ACBD-472A-9C86-34BA68BD18C5}" type="datetimeFigureOut">
              <a:rPr lang="en-GB" smtClean="0"/>
              <a:t>25/11/2022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D8CAE-3D29-49BB-928D-4C47230C194C}" type="slidenum">
              <a:rPr lang="en-GB" smtClean="0"/>
              <a:t>‹#›</a:t>
            </a:fld>
            <a:endParaRPr lang="en-GB"/>
          </a:p>
        </p:txBody>
      </p:sp>
    </p:spTree>
    <p:extLst>
      <p:ext uri="{BB962C8B-B14F-4D97-AF65-F5344CB8AC3E}">
        <p14:creationId xmlns:p14="http://schemas.microsoft.com/office/powerpoint/2010/main" val="7893624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92AD8-ACBD-472A-9C86-34BA68BD18C5}" type="datetimeFigureOut">
              <a:rPr lang="en-GB" smtClean="0"/>
              <a:t>25/11/2022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D8CAE-3D29-49BB-928D-4C47230C194C}" type="slidenum">
              <a:rPr lang="en-GB" smtClean="0"/>
              <a:t>‹#›</a:t>
            </a:fld>
            <a:endParaRPr lang="en-GB"/>
          </a:p>
        </p:txBody>
      </p:sp>
    </p:spTree>
    <p:extLst>
      <p:ext uri="{BB962C8B-B14F-4D97-AF65-F5344CB8AC3E}">
        <p14:creationId xmlns:p14="http://schemas.microsoft.com/office/powerpoint/2010/main" val="39212899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612119516"/>
              </p:ext>
            </p:extLst>
          </p:nvPr>
        </p:nvGraphicFramePr>
        <p:xfrm>
          <a:off x="3479309" y="67728"/>
          <a:ext cx="5000625" cy="352425"/>
        </p:xfrm>
        <a:graphic>
          <a:graphicData uri="http://schemas.openxmlformats.org/drawingml/2006/table">
            <a:tbl>
              <a:tblPr firstRow="1" firstCol="1" bandRow="1">
                <a:tableStyleId>{5C22544A-7EE6-4342-B048-85BDC9FD1C3A}</a:tableStyleId>
              </a:tblPr>
              <a:tblGrid>
                <a:gridCol w="5000625">
                  <a:extLst>
                    <a:ext uri="{9D8B030D-6E8A-4147-A177-3AD203B41FA5}">
                      <a16:colId xmlns:a16="http://schemas.microsoft.com/office/drawing/2014/main" val="2892006966"/>
                    </a:ext>
                  </a:extLst>
                </a:gridCol>
              </a:tblGrid>
              <a:tr h="352425">
                <a:tc>
                  <a:txBody>
                    <a:bodyPr/>
                    <a:lstStyle/>
                    <a:p>
                      <a:pPr algn="l">
                        <a:lnSpc>
                          <a:spcPct val="107000"/>
                        </a:lnSpc>
                        <a:spcAft>
                          <a:spcPts val="0"/>
                        </a:spcAft>
                      </a:pPr>
                      <a:r>
                        <a:rPr lang="en-GB" sz="1100" dirty="0">
                          <a:solidFill>
                            <a:schemeClr val="tx1"/>
                          </a:solidFill>
                          <a:effectLst/>
                        </a:rPr>
                        <a:t>Early Learning Goals    </a:t>
                      </a:r>
                      <a:r>
                        <a:rPr lang="en-GB" sz="1100" dirty="0">
                          <a:solidFill>
                            <a:srgbClr val="00B050"/>
                          </a:solidFill>
                          <a:effectLst/>
                        </a:rPr>
                        <a:t>Children at the expected level of development will:</a:t>
                      </a:r>
                      <a:r>
                        <a:rPr lang="en-GB" sz="1000" dirty="0">
                          <a:solidFill>
                            <a:srgbClr val="00B050"/>
                          </a:solidFill>
                          <a:effectLst/>
                        </a:rPr>
                        <a:t> </a:t>
                      </a:r>
                      <a:endParaRPr lang="en-GB" sz="1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txBody>
                  <a:tcPr marL="96520" marR="73025" marT="0" marB="0" anchor="ctr">
                    <a:noFill/>
                  </a:tcPr>
                </a:tc>
                <a:extLst>
                  <a:ext uri="{0D108BD9-81ED-4DB2-BD59-A6C34878D82A}">
                    <a16:rowId xmlns:a16="http://schemas.microsoft.com/office/drawing/2014/main" val="1761390536"/>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433655933"/>
              </p:ext>
            </p:extLst>
          </p:nvPr>
        </p:nvGraphicFramePr>
        <p:xfrm>
          <a:off x="181148" y="420153"/>
          <a:ext cx="3606236" cy="2686939"/>
        </p:xfrm>
        <a:graphic>
          <a:graphicData uri="http://schemas.openxmlformats.org/drawingml/2006/table">
            <a:tbl>
              <a:tblPr firstRow="1" firstCol="1" bandRow="1">
                <a:tableStyleId>{5C22544A-7EE6-4342-B048-85BDC9FD1C3A}</a:tableStyleId>
              </a:tblPr>
              <a:tblGrid>
                <a:gridCol w="3606236">
                  <a:extLst>
                    <a:ext uri="{9D8B030D-6E8A-4147-A177-3AD203B41FA5}">
                      <a16:colId xmlns:a16="http://schemas.microsoft.com/office/drawing/2014/main" val="477073917"/>
                    </a:ext>
                  </a:extLst>
                </a:gridCol>
              </a:tblGrid>
              <a:tr h="2686939">
                <a:tc>
                  <a:txBody>
                    <a:bodyPr/>
                    <a:lstStyle/>
                    <a:p>
                      <a:pPr marR="20320" algn="ctr">
                        <a:lnSpc>
                          <a:spcPct val="107000"/>
                        </a:lnSpc>
                        <a:spcAft>
                          <a:spcPts val="35"/>
                        </a:spcAft>
                      </a:pPr>
                      <a:r>
                        <a:rPr lang="en-GB" sz="800" u="sng" dirty="0">
                          <a:solidFill>
                            <a:schemeClr val="tx1"/>
                          </a:solidFill>
                          <a:effectLst/>
                          <a:uFill>
                            <a:solidFill>
                              <a:srgbClr val="5B9BD5"/>
                            </a:solidFill>
                          </a:uFill>
                        </a:rPr>
                        <a:t>Communication and Language</a:t>
                      </a:r>
                      <a:r>
                        <a:rPr lang="en-GB" sz="800" dirty="0">
                          <a:solidFill>
                            <a:schemeClr val="tx1"/>
                          </a:solidFill>
                          <a:effectLst/>
                        </a:rPr>
                        <a:t> </a:t>
                      </a:r>
                      <a:endParaRPr lang="en-GB" sz="1100" dirty="0">
                        <a:solidFill>
                          <a:schemeClr val="tx1"/>
                        </a:solidFill>
                        <a:effectLst/>
                      </a:endParaRPr>
                    </a:p>
                    <a:p>
                      <a:pPr>
                        <a:lnSpc>
                          <a:spcPct val="107000"/>
                        </a:lnSpc>
                        <a:spcAft>
                          <a:spcPts val="250"/>
                        </a:spcAft>
                      </a:pPr>
                      <a:r>
                        <a:rPr lang="en-GB" sz="800" dirty="0">
                          <a:solidFill>
                            <a:schemeClr val="tx1"/>
                          </a:solidFill>
                          <a:effectLst/>
                        </a:rPr>
                        <a:t>Listening, Attention and Understanding  </a:t>
                      </a:r>
                      <a:endParaRPr lang="en-GB" sz="1100" dirty="0">
                        <a:solidFill>
                          <a:schemeClr val="tx1"/>
                        </a:solidFill>
                        <a:effectLst/>
                      </a:endParaRPr>
                    </a:p>
                    <a:p>
                      <a:pPr marL="171450" lvl="0" indent="-171450" fontAlgn="base">
                        <a:lnSpc>
                          <a:spcPct val="111000"/>
                        </a:lnSpc>
                        <a:spcAft>
                          <a:spcPts val="18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Listen attentively and respond to what they hear with relevant questions, comments and actions when being read to and during whole class discussions and small group interactions.  </a:t>
                      </a:r>
                      <a:endParaRPr lang="en-GB" sz="1100" u="none" strike="noStrike" dirty="0">
                        <a:solidFill>
                          <a:schemeClr val="tx1"/>
                        </a:solidFill>
                        <a:effectLst/>
                        <a:uFill>
                          <a:solidFill>
                            <a:srgbClr val="000000"/>
                          </a:solidFill>
                        </a:uFill>
                      </a:endParaRPr>
                    </a:p>
                    <a:p>
                      <a:pPr marL="171450" lvl="0" indent="-171450" fontAlgn="base">
                        <a:lnSpc>
                          <a:spcPct val="111000"/>
                        </a:lnSpc>
                        <a:spcAft>
                          <a:spcPts val="21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Make comments about what they have heard and ask questions to clarify their understanding.  </a:t>
                      </a:r>
                      <a:endParaRPr lang="en-GB" sz="1100" u="none" strike="noStrike" dirty="0">
                        <a:solidFill>
                          <a:schemeClr val="tx1"/>
                        </a:solidFill>
                        <a:effectLst/>
                        <a:uFill>
                          <a:solidFill>
                            <a:srgbClr val="000000"/>
                          </a:solidFill>
                        </a:uFill>
                      </a:endParaRPr>
                    </a:p>
                    <a:p>
                      <a:pPr marL="171450" lvl="0" indent="-171450" fontAlgn="base">
                        <a:lnSpc>
                          <a:spcPct val="109000"/>
                        </a:lnSpc>
                        <a:spcAft>
                          <a:spcPts val="2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Hold conversation when engaged in back-and forth exchanges with their teacher and peers. </a:t>
                      </a:r>
                      <a:endParaRPr lang="en-GB" sz="1100" u="none" strike="noStrike" dirty="0">
                        <a:solidFill>
                          <a:schemeClr val="tx1"/>
                        </a:solidFill>
                        <a:effectLst/>
                        <a:uFill>
                          <a:solidFill>
                            <a:srgbClr val="000000"/>
                          </a:solidFill>
                        </a:uFill>
                      </a:endParaRPr>
                    </a:p>
                    <a:p>
                      <a:pPr>
                        <a:lnSpc>
                          <a:spcPct val="107000"/>
                        </a:lnSpc>
                        <a:spcAft>
                          <a:spcPts val="245"/>
                        </a:spcAft>
                      </a:pPr>
                      <a:r>
                        <a:rPr lang="en-GB" sz="800" dirty="0">
                          <a:solidFill>
                            <a:schemeClr val="tx1"/>
                          </a:solidFill>
                          <a:effectLst/>
                        </a:rPr>
                        <a:t>Speaking  </a:t>
                      </a:r>
                      <a:endParaRPr lang="en-GB" sz="1100" dirty="0">
                        <a:solidFill>
                          <a:schemeClr val="tx1"/>
                        </a:solidFill>
                        <a:effectLst/>
                      </a:endParaRPr>
                    </a:p>
                    <a:p>
                      <a:pPr marL="171450" lvl="0" indent="-171450" fontAlgn="base">
                        <a:lnSpc>
                          <a:spcPct val="111000"/>
                        </a:lnSpc>
                        <a:spcAft>
                          <a:spcPts val="21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Participate in small group, class and one-to-one discussions, offering their own ideas, using recently introduced vocabulary. </a:t>
                      </a:r>
                      <a:endParaRPr lang="en-GB" sz="1100" u="none" strike="noStrike" dirty="0">
                        <a:solidFill>
                          <a:schemeClr val="tx1"/>
                        </a:solidFill>
                        <a:effectLst/>
                        <a:uFill>
                          <a:solidFill>
                            <a:srgbClr val="000000"/>
                          </a:solidFill>
                        </a:uFill>
                      </a:endParaRPr>
                    </a:p>
                    <a:p>
                      <a:pPr marL="171450" lvl="0" indent="-171450" fontAlgn="base">
                        <a:lnSpc>
                          <a:spcPct val="110000"/>
                        </a:lnSpc>
                        <a:spcAft>
                          <a:spcPts val="22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Offer explanations for why things might happen, making use of recently introduced vocabulary from stories, non-fiction, rhymes and poems when appropriate. </a:t>
                      </a:r>
                      <a:endParaRPr lang="en-GB" sz="1100" u="none" strike="noStrike" dirty="0">
                        <a:solidFill>
                          <a:schemeClr val="tx1"/>
                        </a:solidFill>
                        <a:effectLst/>
                        <a:uFill>
                          <a:solidFill>
                            <a:srgbClr val="000000"/>
                          </a:solidFill>
                        </a:uFill>
                      </a:endParaRPr>
                    </a:p>
                    <a:p>
                      <a:pPr marL="171450" lvl="0" indent="-171450" fontAlgn="base">
                        <a:lnSpc>
                          <a:spcPct val="107000"/>
                        </a:lnSpc>
                        <a:spcAft>
                          <a:spcPts val="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Express their ideas and feelings about their experiences using full sentences, including use of past, present and future tenses and making use of conjunctions, with modelling and support from their teacher. </a:t>
                      </a:r>
                      <a:endParaRPr lang="en-GB" sz="1100" u="none" strike="noStrike" dirty="0">
                        <a:solidFill>
                          <a:schemeClr val="tx1"/>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101600" marR="86995" marT="0" marB="0" anchor="ctr">
                    <a:lnL w="38100" cap="flat" cmpd="sng" algn="ctr">
                      <a:solidFill>
                        <a:srgbClr val="0070C0"/>
                      </a:solidFill>
                      <a:prstDash val="solid"/>
                      <a:round/>
                      <a:headEnd type="none" w="med" len="med"/>
                      <a:tailEnd type="none" w="med" len="med"/>
                    </a:lnL>
                    <a:lnR w="38100" cap="flat" cmpd="sng" algn="ctr">
                      <a:solidFill>
                        <a:srgbClr val="0070C0"/>
                      </a:solidFill>
                      <a:prstDash val="solid"/>
                      <a:round/>
                      <a:headEnd type="none" w="med" len="med"/>
                      <a:tailEnd type="none" w="med" len="med"/>
                    </a:lnR>
                    <a:lnT w="38100" cap="flat" cmpd="sng" algn="ctr">
                      <a:solidFill>
                        <a:srgbClr val="0070C0"/>
                      </a:solidFill>
                      <a:prstDash val="solid"/>
                      <a:round/>
                      <a:headEnd type="none" w="med" len="med"/>
                      <a:tailEnd type="none" w="med" len="med"/>
                    </a:lnT>
                    <a:lnB w="38100" cap="flat" cmpd="sng" algn="ctr">
                      <a:solidFill>
                        <a:srgbClr val="0070C0"/>
                      </a:solidFill>
                      <a:prstDash val="solid"/>
                      <a:round/>
                      <a:headEnd type="none" w="med" len="med"/>
                      <a:tailEnd type="none" w="med" len="med"/>
                    </a:lnB>
                    <a:noFill/>
                  </a:tcPr>
                </a:tc>
                <a:extLst>
                  <a:ext uri="{0D108BD9-81ED-4DB2-BD59-A6C34878D82A}">
                    <a16:rowId xmlns:a16="http://schemas.microsoft.com/office/drawing/2014/main" val="3818305110"/>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713572182"/>
              </p:ext>
            </p:extLst>
          </p:nvPr>
        </p:nvGraphicFramePr>
        <p:xfrm>
          <a:off x="3902149" y="420153"/>
          <a:ext cx="5135525" cy="2686939"/>
        </p:xfrm>
        <a:graphic>
          <a:graphicData uri="http://schemas.openxmlformats.org/drawingml/2006/table">
            <a:tbl>
              <a:tblPr firstRow="1" firstCol="1" bandRow="1">
                <a:tableStyleId>{5C22544A-7EE6-4342-B048-85BDC9FD1C3A}</a:tableStyleId>
              </a:tblPr>
              <a:tblGrid>
                <a:gridCol w="5135525">
                  <a:extLst>
                    <a:ext uri="{9D8B030D-6E8A-4147-A177-3AD203B41FA5}">
                      <a16:colId xmlns:a16="http://schemas.microsoft.com/office/drawing/2014/main" val="3910479374"/>
                    </a:ext>
                  </a:extLst>
                </a:gridCol>
              </a:tblGrid>
              <a:tr h="2686939">
                <a:tc>
                  <a:txBody>
                    <a:bodyPr/>
                    <a:lstStyle/>
                    <a:p>
                      <a:pPr marL="71755" algn="ctr">
                        <a:lnSpc>
                          <a:spcPct val="107000"/>
                        </a:lnSpc>
                        <a:spcAft>
                          <a:spcPts val="35"/>
                        </a:spcAft>
                      </a:pPr>
                      <a:r>
                        <a:rPr lang="en-GB" sz="800" u="sng" dirty="0">
                          <a:solidFill>
                            <a:schemeClr val="tx1"/>
                          </a:solidFill>
                          <a:effectLst/>
                          <a:uFill>
                            <a:solidFill>
                              <a:srgbClr val="C45911"/>
                            </a:solidFill>
                          </a:uFill>
                        </a:rPr>
                        <a:t>Personal, Social and Emotional Development</a:t>
                      </a:r>
                      <a:r>
                        <a:rPr lang="en-GB" sz="800" dirty="0">
                          <a:solidFill>
                            <a:schemeClr val="tx1"/>
                          </a:solidFill>
                          <a:effectLst/>
                        </a:rPr>
                        <a:t> </a:t>
                      </a:r>
                      <a:endParaRPr lang="en-GB" sz="1100" dirty="0">
                        <a:solidFill>
                          <a:schemeClr val="tx1"/>
                        </a:solidFill>
                        <a:effectLst/>
                      </a:endParaRPr>
                    </a:p>
                    <a:p>
                      <a:pPr>
                        <a:lnSpc>
                          <a:spcPct val="107000"/>
                        </a:lnSpc>
                        <a:spcAft>
                          <a:spcPts val="275"/>
                        </a:spcAft>
                      </a:pPr>
                      <a:r>
                        <a:rPr lang="en-GB" sz="800" dirty="0">
                          <a:solidFill>
                            <a:schemeClr val="tx1"/>
                          </a:solidFill>
                          <a:effectLst/>
                        </a:rPr>
                        <a:t>Self-Regulation </a:t>
                      </a:r>
                      <a:endParaRPr lang="en-GB" sz="1100" dirty="0">
                        <a:solidFill>
                          <a:schemeClr val="tx1"/>
                        </a:solidFill>
                        <a:effectLst/>
                      </a:endParaRPr>
                    </a:p>
                    <a:p>
                      <a:pPr marL="171450" lvl="0" indent="-171450" fontAlgn="base">
                        <a:lnSpc>
                          <a:spcPct val="109000"/>
                        </a:lnSpc>
                        <a:spcAft>
                          <a:spcPts val="23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Show an understanding of their own feelings and those of others, and begin to regulate their behaviour accordingly. </a:t>
                      </a:r>
                      <a:endParaRPr lang="en-GB" sz="1100" u="none" strike="noStrike" dirty="0">
                        <a:solidFill>
                          <a:schemeClr val="tx1"/>
                        </a:solidFill>
                        <a:effectLst/>
                        <a:uFill>
                          <a:solidFill>
                            <a:srgbClr val="000000"/>
                          </a:solidFill>
                        </a:uFill>
                      </a:endParaRPr>
                    </a:p>
                    <a:p>
                      <a:pPr marL="171450" lvl="0" indent="-171450" fontAlgn="base">
                        <a:lnSpc>
                          <a:spcPct val="111000"/>
                        </a:lnSpc>
                        <a:spcAft>
                          <a:spcPts val="18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Set and work towards simple goals, being able to wait for what they want and control their immediate impulses when appropriate. </a:t>
                      </a:r>
                      <a:endParaRPr lang="en-GB" sz="1100" u="none" strike="noStrike" dirty="0">
                        <a:solidFill>
                          <a:schemeClr val="tx1"/>
                        </a:solidFill>
                        <a:effectLst/>
                        <a:uFill>
                          <a:solidFill>
                            <a:srgbClr val="000000"/>
                          </a:solidFill>
                        </a:uFill>
                      </a:endParaRPr>
                    </a:p>
                    <a:p>
                      <a:pPr marL="171450" lvl="0" indent="-171450" fontAlgn="base">
                        <a:lnSpc>
                          <a:spcPct val="112000"/>
                        </a:lnSpc>
                        <a:spcAft>
                          <a:spcPts val="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Give focused attention to what the teacher says, responding appropriately even when engaged in activity, and show an ability to follow instructions involving several ideas or actions </a:t>
                      </a:r>
                      <a:endParaRPr lang="en-GB" sz="1100" u="none" strike="noStrike" dirty="0">
                        <a:solidFill>
                          <a:schemeClr val="tx1"/>
                        </a:solidFill>
                        <a:effectLst/>
                        <a:uFill>
                          <a:solidFill>
                            <a:srgbClr val="000000"/>
                          </a:solidFill>
                        </a:uFill>
                      </a:endParaRPr>
                    </a:p>
                    <a:p>
                      <a:pPr>
                        <a:lnSpc>
                          <a:spcPct val="107000"/>
                        </a:lnSpc>
                        <a:spcAft>
                          <a:spcPts val="245"/>
                        </a:spcAft>
                      </a:pPr>
                      <a:r>
                        <a:rPr lang="en-GB" sz="800" dirty="0">
                          <a:solidFill>
                            <a:schemeClr val="tx1"/>
                          </a:solidFill>
                          <a:effectLst/>
                        </a:rPr>
                        <a:t>Managing Self </a:t>
                      </a:r>
                      <a:endParaRPr lang="en-GB" sz="1100" dirty="0">
                        <a:solidFill>
                          <a:schemeClr val="tx1"/>
                        </a:solidFill>
                        <a:effectLst/>
                      </a:endParaRPr>
                    </a:p>
                    <a:p>
                      <a:pPr marL="171450" lvl="0" indent="-171450" fontAlgn="base">
                        <a:lnSpc>
                          <a:spcPct val="111000"/>
                        </a:lnSpc>
                        <a:spcAft>
                          <a:spcPts val="18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Be confident to try new activities and show independence, resilience and perseverance in the face of challenge.  </a:t>
                      </a:r>
                      <a:endParaRPr lang="en-GB" sz="1100" u="none" strike="noStrike" dirty="0">
                        <a:solidFill>
                          <a:schemeClr val="tx1"/>
                        </a:solidFill>
                        <a:effectLst/>
                        <a:uFill>
                          <a:solidFill>
                            <a:srgbClr val="000000"/>
                          </a:solidFill>
                        </a:uFill>
                      </a:endParaRPr>
                    </a:p>
                    <a:p>
                      <a:pPr marL="171450" lvl="0" indent="-171450" fontAlgn="base">
                        <a:lnSpc>
                          <a:spcPct val="107000"/>
                        </a:lnSpc>
                        <a:spcAft>
                          <a:spcPts val="15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Explain the reasons for rules, know right from wrong and try to behave accordingly.  </a:t>
                      </a:r>
                      <a:endParaRPr lang="en-GB" sz="1100" u="none" strike="noStrike" dirty="0">
                        <a:solidFill>
                          <a:schemeClr val="tx1"/>
                        </a:solidFill>
                        <a:effectLst/>
                        <a:uFill>
                          <a:solidFill>
                            <a:srgbClr val="000000"/>
                          </a:solidFill>
                        </a:uFill>
                      </a:endParaRPr>
                    </a:p>
                    <a:p>
                      <a:pPr marL="171450" lvl="0" indent="-171450" fontAlgn="base">
                        <a:lnSpc>
                          <a:spcPct val="112000"/>
                        </a:lnSpc>
                        <a:spcAft>
                          <a:spcPts val="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Manage their own basic hygiene and personal needs, including dressing, going to the toilet and understanding the importance of healthy food choices. </a:t>
                      </a:r>
                      <a:endParaRPr lang="en-GB" sz="1100" u="none" strike="noStrike" dirty="0">
                        <a:solidFill>
                          <a:schemeClr val="tx1"/>
                        </a:solidFill>
                        <a:effectLst/>
                        <a:uFill>
                          <a:solidFill>
                            <a:srgbClr val="000000"/>
                          </a:solidFill>
                        </a:uFill>
                      </a:endParaRPr>
                    </a:p>
                    <a:p>
                      <a:pPr>
                        <a:lnSpc>
                          <a:spcPct val="107000"/>
                        </a:lnSpc>
                        <a:spcAft>
                          <a:spcPts val="245"/>
                        </a:spcAft>
                      </a:pPr>
                      <a:r>
                        <a:rPr lang="en-GB" sz="800" dirty="0">
                          <a:solidFill>
                            <a:schemeClr val="tx1"/>
                          </a:solidFill>
                          <a:effectLst/>
                        </a:rPr>
                        <a:t>Building Relationships </a:t>
                      </a:r>
                      <a:endParaRPr lang="en-GB" sz="1100" dirty="0">
                        <a:solidFill>
                          <a:schemeClr val="tx1"/>
                        </a:solidFill>
                        <a:effectLst/>
                      </a:endParaRPr>
                    </a:p>
                    <a:p>
                      <a:pPr marL="171450" lvl="0" indent="-171450" fontAlgn="base">
                        <a:lnSpc>
                          <a:spcPct val="107000"/>
                        </a:lnSpc>
                        <a:spcAft>
                          <a:spcPts val="15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Work and play cooperatively and take turns with others. </a:t>
                      </a:r>
                      <a:endParaRPr lang="en-GB" sz="1100" u="none" strike="noStrike" dirty="0">
                        <a:solidFill>
                          <a:schemeClr val="tx1"/>
                        </a:solidFill>
                        <a:effectLst/>
                        <a:uFill>
                          <a:solidFill>
                            <a:srgbClr val="000000"/>
                          </a:solidFill>
                        </a:uFill>
                      </a:endParaRPr>
                    </a:p>
                    <a:p>
                      <a:pPr marL="171450" lvl="0" indent="-171450" fontAlgn="base">
                        <a:lnSpc>
                          <a:spcPct val="107000"/>
                        </a:lnSpc>
                        <a:spcAft>
                          <a:spcPts val="13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Form positive attachments to adults and friendships with peers. </a:t>
                      </a:r>
                      <a:endParaRPr lang="en-GB" sz="1100" u="none" strike="noStrike" dirty="0">
                        <a:solidFill>
                          <a:schemeClr val="tx1"/>
                        </a:solidFill>
                        <a:effectLst/>
                        <a:uFill>
                          <a:solidFill>
                            <a:srgbClr val="000000"/>
                          </a:solidFill>
                        </a:uFill>
                      </a:endParaRPr>
                    </a:p>
                    <a:p>
                      <a:pPr marL="171450" lvl="0" indent="-171450" fontAlgn="base">
                        <a:lnSpc>
                          <a:spcPct val="107000"/>
                        </a:lnSpc>
                        <a:spcAft>
                          <a:spcPts val="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Show sensitivity to their own and to others’ needs. </a:t>
                      </a:r>
                      <a:endParaRPr lang="en-GB" sz="1100" u="none" strike="noStrike" dirty="0">
                        <a:solidFill>
                          <a:schemeClr val="tx1"/>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100965" marR="173355" marT="0" marB="0" anchor="ctr">
                    <a:lnL w="38100" cap="flat" cmpd="sng" algn="ctr">
                      <a:solidFill>
                        <a:schemeClr val="accent2">
                          <a:lumMod val="75000"/>
                        </a:schemeClr>
                      </a:solidFill>
                      <a:prstDash val="solid"/>
                      <a:round/>
                      <a:headEnd type="none" w="med" len="med"/>
                      <a:tailEnd type="none" w="med" len="med"/>
                    </a:lnL>
                    <a:lnR w="38100" cap="flat" cmpd="sng" algn="ctr">
                      <a:solidFill>
                        <a:schemeClr val="accent2">
                          <a:lumMod val="75000"/>
                        </a:schemeClr>
                      </a:solidFill>
                      <a:prstDash val="solid"/>
                      <a:round/>
                      <a:headEnd type="none" w="med" len="med"/>
                      <a:tailEnd type="none" w="med" len="med"/>
                    </a:lnR>
                    <a:lnT w="38100" cap="flat" cmpd="sng" algn="ctr">
                      <a:solidFill>
                        <a:schemeClr val="accent2">
                          <a:lumMod val="75000"/>
                        </a:schemeClr>
                      </a:solidFill>
                      <a:prstDash val="solid"/>
                      <a:round/>
                      <a:headEnd type="none" w="med" len="med"/>
                      <a:tailEnd type="none" w="med" len="med"/>
                    </a:lnT>
                    <a:lnB w="38100" cap="flat" cmpd="sng" algn="ctr">
                      <a:solidFill>
                        <a:schemeClr val="accent2">
                          <a:lumMod val="75000"/>
                        </a:schemeClr>
                      </a:solidFill>
                      <a:prstDash val="solid"/>
                      <a:round/>
                      <a:headEnd type="none" w="med" len="med"/>
                      <a:tailEnd type="none" w="med" len="med"/>
                    </a:lnB>
                    <a:noFill/>
                  </a:tcPr>
                </a:tc>
                <a:extLst>
                  <a:ext uri="{0D108BD9-81ED-4DB2-BD59-A6C34878D82A}">
                    <a16:rowId xmlns:a16="http://schemas.microsoft.com/office/drawing/2014/main" val="200138150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282073048"/>
              </p:ext>
            </p:extLst>
          </p:nvPr>
        </p:nvGraphicFramePr>
        <p:xfrm>
          <a:off x="9152440" y="402984"/>
          <a:ext cx="2790420" cy="2352675"/>
        </p:xfrm>
        <a:graphic>
          <a:graphicData uri="http://schemas.openxmlformats.org/drawingml/2006/table">
            <a:tbl>
              <a:tblPr firstRow="1" firstCol="1" bandRow="1">
                <a:tableStyleId>{5C22544A-7EE6-4342-B048-85BDC9FD1C3A}</a:tableStyleId>
              </a:tblPr>
              <a:tblGrid>
                <a:gridCol w="2790420">
                  <a:extLst>
                    <a:ext uri="{9D8B030D-6E8A-4147-A177-3AD203B41FA5}">
                      <a16:colId xmlns:a16="http://schemas.microsoft.com/office/drawing/2014/main" val="3140535847"/>
                    </a:ext>
                  </a:extLst>
                </a:gridCol>
              </a:tblGrid>
              <a:tr h="2352675">
                <a:tc>
                  <a:txBody>
                    <a:bodyPr/>
                    <a:lstStyle/>
                    <a:p>
                      <a:pPr marL="40005" algn="ctr">
                        <a:lnSpc>
                          <a:spcPct val="107000"/>
                        </a:lnSpc>
                        <a:spcAft>
                          <a:spcPts val="35"/>
                        </a:spcAft>
                      </a:pPr>
                      <a:r>
                        <a:rPr lang="en-GB" sz="800" u="sng" dirty="0">
                          <a:solidFill>
                            <a:schemeClr val="tx1"/>
                          </a:solidFill>
                          <a:effectLst/>
                          <a:uFill>
                            <a:solidFill>
                              <a:srgbClr val="92D050"/>
                            </a:solidFill>
                          </a:uFill>
                        </a:rPr>
                        <a:t>Physical Development</a:t>
                      </a:r>
                      <a:r>
                        <a:rPr lang="en-GB" sz="800" dirty="0">
                          <a:solidFill>
                            <a:schemeClr val="tx1"/>
                          </a:solidFill>
                          <a:effectLst/>
                        </a:rPr>
                        <a:t> </a:t>
                      </a:r>
                      <a:endParaRPr lang="en-GB" sz="1100" dirty="0">
                        <a:solidFill>
                          <a:schemeClr val="tx1"/>
                        </a:solidFill>
                        <a:effectLst/>
                      </a:endParaRPr>
                    </a:p>
                    <a:p>
                      <a:pPr>
                        <a:lnSpc>
                          <a:spcPct val="107000"/>
                        </a:lnSpc>
                        <a:spcAft>
                          <a:spcPts val="250"/>
                        </a:spcAft>
                      </a:pPr>
                      <a:r>
                        <a:rPr lang="en-GB" sz="800" dirty="0">
                          <a:solidFill>
                            <a:schemeClr val="tx1"/>
                          </a:solidFill>
                          <a:effectLst/>
                        </a:rPr>
                        <a:t>Gross Motor Skills </a:t>
                      </a:r>
                      <a:endParaRPr lang="en-GB" sz="1100" dirty="0">
                        <a:solidFill>
                          <a:schemeClr val="tx1"/>
                        </a:solidFill>
                        <a:effectLst/>
                      </a:endParaRPr>
                    </a:p>
                    <a:p>
                      <a:pPr marL="171450" lvl="0" indent="-171450" fontAlgn="base">
                        <a:lnSpc>
                          <a:spcPct val="112000"/>
                        </a:lnSpc>
                        <a:spcAft>
                          <a:spcPts val="20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Negotiate space and obstacles safely, with consideration for themselves and others. </a:t>
                      </a:r>
                      <a:endParaRPr lang="en-GB" sz="1100" u="none" strike="noStrike" dirty="0">
                        <a:solidFill>
                          <a:schemeClr val="tx1"/>
                        </a:solidFill>
                        <a:effectLst/>
                        <a:uFill>
                          <a:solidFill>
                            <a:srgbClr val="000000"/>
                          </a:solidFill>
                        </a:uFill>
                      </a:endParaRPr>
                    </a:p>
                    <a:p>
                      <a:pPr marL="171450" lvl="0" indent="-171450" fontAlgn="base">
                        <a:lnSpc>
                          <a:spcPct val="109000"/>
                        </a:lnSpc>
                        <a:spcAft>
                          <a:spcPts val="23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Demonstrate strength, balance and coordination when playing.  </a:t>
                      </a:r>
                      <a:endParaRPr lang="en-GB" sz="1100" u="none" strike="noStrike" dirty="0">
                        <a:solidFill>
                          <a:schemeClr val="tx1"/>
                        </a:solidFill>
                        <a:effectLst/>
                        <a:uFill>
                          <a:solidFill>
                            <a:srgbClr val="000000"/>
                          </a:solidFill>
                        </a:uFill>
                      </a:endParaRPr>
                    </a:p>
                    <a:p>
                      <a:pPr marL="171450" lvl="0" indent="-171450" fontAlgn="base">
                        <a:lnSpc>
                          <a:spcPct val="112000"/>
                        </a:lnSpc>
                        <a:spcAft>
                          <a:spcPts val="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Move energetically, such as running, jumping, dancing, hopping, skipping and climbing. </a:t>
                      </a:r>
                      <a:endParaRPr lang="en-GB" sz="1100" u="none" strike="noStrike" dirty="0">
                        <a:solidFill>
                          <a:schemeClr val="tx1"/>
                        </a:solidFill>
                        <a:effectLst/>
                        <a:uFill>
                          <a:solidFill>
                            <a:srgbClr val="000000"/>
                          </a:solidFill>
                        </a:uFill>
                      </a:endParaRPr>
                    </a:p>
                    <a:p>
                      <a:pPr>
                        <a:lnSpc>
                          <a:spcPct val="107000"/>
                        </a:lnSpc>
                        <a:spcAft>
                          <a:spcPts val="245"/>
                        </a:spcAft>
                      </a:pPr>
                      <a:r>
                        <a:rPr lang="en-GB" sz="800" dirty="0">
                          <a:solidFill>
                            <a:schemeClr val="tx1"/>
                          </a:solidFill>
                          <a:effectLst/>
                        </a:rPr>
                        <a:t>Fine Motor Skills </a:t>
                      </a:r>
                      <a:endParaRPr lang="en-GB" sz="1100" dirty="0">
                        <a:solidFill>
                          <a:schemeClr val="tx1"/>
                        </a:solidFill>
                        <a:effectLst/>
                      </a:endParaRPr>
                    </a:p>
                    <a:p>
                      <a:pPr marL="171450" lvl="0" indent="-171450" fontAlgn="base">
                        <a:lnSpc>
                          <a:spcPct val="110000"/>
                        </a:lnSpc>
                        <a:spcAft>
                          <a:spcPts val="22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Hold a pencil effectively in preparation for fluent writing- using the tripod grip in almost all cases. </a:t>
                      </a:r>
                      <a:endParaRPr lang="en-GB" sz="1100" u="none" strike="noStrike" dirty="0">
                        <a:solidFill>
                          <a:schemeClr val="tx1"/>
                        </a:solidFill>
                        <a:effectLst/>
                        <a:uFill>
                          <a:solidFill>
                            <a:srgbClr val="000000"/>
                          </a:solidFill>
                        </a:uFill>
                      </a:endParaRPr>
                    </a:p>
                    <a:p>
                      <a:pPr marL="171450" lvl="0" indent="-171450" fontAlgn="base">
                        <a:lnSpc>
                          <a:spcPct val="112000"/>
                        </a:lnSpc>
                        <a:spcAft>
                          <a:spcPts val="21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Use a range of small tools, including scissors, paint brushes and cutlery.  </a:t>
                      </a:r>
                      <a:endParaRPr lang="en-GB" sz="1100" u="none" strike="noStrike" dirty="0">
                        <a:solidFill>
                          <a:schemeClr val="tx1"/>
                        </a:solidFill>
                        <a:effectLst/>
                        <a:uFill>
                          <a:solidFill>
                            <a:srgbClr val="000000"/>
                          </a:solidFill>
                        </a:uFill>
                      </a:endParaRPr>
                    </a:p>
                    <a:p>
                      <a:pPr marL="171450" lvl="0" indent="-171450" fontAlgn="base">
                        <a:lnSpc>
                          <a:spcPct val="107000"/>
                        </a:lnSpc>
                        <a:spcAft>
                          <a:spcPts val="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Begin to show accuracy and care when drawing. </a:t>
                      </a:r>
                      <a:endParaRPr lang="en-GB" sz="1100" u="none" strike="noStrike" dirty="0">
                        <a:solidFill>
                          <a:schemeClr val="tx1"/>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45720" marR="45720" anchor="ctr">
                    <a:lnL w="38100" cap="flat" cmpd="sng" algn="ctr">
                      <a:solidFill>
                        <a:srgbClr val="92D050"/>
                      </a:solidFill>
                      <a:prstDash val="solid"/>
                      <a:round/>
                      <a:headEnd type="none" w="med" len="med"/>
                      <a:tailEnd type="none" w="med" len="med"/>
                    </a:lnL>
                    <a:lnR w="38100" cap="flat" cmpd="sng" algn="ctr">
                      <a:solidFill>
                        <a:srgbClr val="92D050"/>
                      </a:solidFill>
                      <a:prstDash val="solid"/>
                      <a:round/>
                      <a:headEnd type="none" w="med" len="med"/>
                      <a:tailEnd type="none" w="med" len="med"/>
                    </a:lnR>
                    <a:lnT w="38100" cap="flat" cmpd="sng" algn="ctr">
                      <a:solidFill>
                        <a:srgbClr val="92D050"/>
                      </a:solidFill>
                      <a:prstDash val="solid"/>
                      <a:round/>
                      <a:headEnd type="none" w="med" len="med"/>
                      <a:tailEnd type="none" w="med" len="med"/>
                    </a:lnT>
                    <a:lnB w="38100" cap="flat" cmpd="sng" algn="ctr">
                      <a:solidFill>
                        <a:srgbClr val="92D050"/>
                      </a:solidFill>
                      <a:prstDash val="solid"/>
                      <a:round/>
                      <a:headEnd type="none" w="med" len="med"/>
                      <a:tailEnd type="none" w="med" len="med"/>
                    </a:lnB>
                    <a:noFill/>
                  </a:tcPr>
                </a:tc>
                <a:extLst>
                  <a:ext uri="{0D108BD9-81ED-4DB2-BD59-A6C34878D82A}">
                    <a16:rowId xmlns:a16="http://schemas.microsoft.com/office/drawing/2014/main" val="420586063"/>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475814112"/>
              </p:ext>
            </p:extLst>
          </p:nvPr>
        </p:nvGraphicFramePr>
        <p:xfrm>
          <a:off x="181148" y="3223361"/>
          <a:ext cx="4386503" cy="3432620"/>
        </p:xfrm>
        <a:graphic>
          <a:graphicData uri="http://schemas.openxmlformats.org/drawingml/2006/table">
            <a:tbl>
              <a:tblPr firstRow="1" firstCol="1" bandRow="1">
                <a:tableStyleId>{5C22544A-7EE6-4342-B048-85BDC9FD1C3A}</a:tableStyleId>
              </a:tblPr>
              <a:tblGrid>
                <a:gridCol w="4386503">
                  <a:extLst>
                    <a:ext uri="{9D8B030D-6E8A-4147-A177-3AD203B41FA5}">
                      <a16:colId xmlns:a16="http://schemas.microsoft.com/office/drawing/2014/main" val="1695064119"/>
                    </a:ext>
                  </a:extLst>
                </a:gridCol>
              </a:tblGrid>
              <a:tr h="3372583">
                <a:tc>
                  <a:txBody>
                    <a:bodyPr/>
                    <a:lstStyle/>
                    <a:p>
                      <a:pPr marR="6350" algn="ctr">
                        <a:lnSpc>
                          <a:spcPct val="107000"/>
                        </a:lnSpc>
                        <a:spcAft>
                          <a:spcPts val="35"/>
                        </a:spcAft>
                      </a:pPr>
                      <a:r>
                        <a:rPr lang="en-GB" sz="800" u="sng" dirty="0">
                          <a:solidFill>
                            <a:schemeClr val="tx1"/>
                          </a:solidFill>
                          <a:effectLst/>
                          <a:uFill>
                            <a:solidFill>
                              <a:srgbClr val="FFC000"/>
                            </a:solidFill>
                          </a:uFill>
                        </a:rPr>
                        <a:t>Understanding the World</a:t>
                      </a:r>
                      <a:r>
                        <a:rPr lang="en-GB" sz="800" dirty="0">
                          <a:solidFill>
                            <a:schemeClr val="tx1"/>
                          </a:solidFill>
                          <a:effectLst/>
                        </a:rPr>
                        <a:t> </a:t>
                      </a:r>
                      <a:endParaRPr lang="en-GB" sz="1100" dirty="0">
                        <a:solidFill>
                          <a:schemeClr val="tx1"/>
                        </a:solidFill>
                        <a:effectLst/>
                      </a:endParaRPr>
                    </a:p>
                    <a:p>
                      <a:pPr algn="l">
                        <a:lnSpc>
                          <a:spcPct val="107000"/>
                        </a:lnSpc>
                        <a:spcAft>
                          <a:spcPts val="270"/>
                        </a:spcAft>
                      </a:pPr>
                      <a:r>
                        <a:rPr lang="en-GB" sz="800" dirty="0">
                          <a:solidFill>
                            <a:schemeClr val="tx1"/>
                          </a:solidFill>
                          <a:effectLst/>
                        </a:rPr>
                        <a:t>Past and Present </a:t>
                      </a:r>
                      <a:endParaRPr lang="en-GB" sz="1100" dirty="0">
                        <a:solidFill>
                          <a:schemeClr val="tx1"/>
                        </a:solidFill>
                        <a:effectLst/>
                      </a:endParaRPr>
                    </a:p>
                    <a:p>
                      <a:pPr marL="171450" lvl="0" indent="-171450" algn="l" fontAlgn="base">
                        <a:lnSpc>
                          <a:spcPct val="107000"/>
                        </a:lnSpc>
                        <a:spcAft>
                          <a:spcPts val="13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Talk about the lives of the people around them and their roles in society. </a:t>
                      </a:r>
                      <a:endParaRPr lang="en-GB" sz="1100" u="none" strike="noStrike" dirty="0">
                        <a:solidFill>
                          <a:schemeClr val="tx1"/>
                        </a:solidFill>
                        <a:effectLst/>
                        <a:uFill>
                          <a:solidFill>
                            <a:srgbClr val="000000"/>
                          </a:solidFill>
                        </a:uFill>
                      </a:endParaRPr>
                    </a:p>
                    <a:p>
                      <a:pPr marL="171450" lvl="0" indent="-171450" algn="l" fontAlgn="base">
                        <a:lnSpc>
                          <a:spcPct val="112000"/>
                        </a:lnSpc>
                        <a:spcAft>
                          <a:spcPts val="21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Know some similarities and differences between things in the past and now, drawing on their experiences and what has been read in class. </a:t>
                      </a:r>
                      <a:endParaRPr lang="en-GB" sz="1100" u="none" strike="noStrike" dirty="0">
                        <a:solidFill>
                          <a:schemeClr val="tx1"/>
                        </a:solidFill>
                        <a:effectLst/>
                        <a:uFill>
                          <a:solidFill>
                            <a:srgbClr val="000000"/>
                          </a:solidFill>
                        </a:uFill>
                      </a:endParaRPr>
                    </a:p>
                    <a:p>
                      <a:pPr marL="171450" lvl="0" indent="-171450" algn="l" fontAlgn="base">
                        <a:lnSpc>
                          <a:spcPct val="109000"/>
                        </a:lnSpc>
                        <a:spcAft>
                          <a:spcPts val="2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Understand the past through settings, characters and events encountered in books read in class and storytelling. </a:t>
                      </a:r>
                      <a:endParaRPr lang="en-GB" sz="1100" u="none" strike="noStrike" dirty="0">
                        <a:solidFill>
                          <a:schemeClr val="tx1"/>
                        </a:solidFill>
                        <a:effectLst/>
                        <a:uFill>
                          <a:solidFill>
                            <a:srgbClr val="000000"/>
                          </a:solidFill>
                        </a:uFill>
                      </a:endParaRPr>
                    </a:p>
                    <a:p>
                      <a:pPr algn="l">
                        <a:lnSpc>
                          <a:spcPct val="107000"/>
                        </a:lnSpc>
                        <a:spcAft>
                          <a:spcPts val="270"/>
                        </a:spcAft>
                      </a:pPr>
                      <a:r>
                        <a:rPr lang="en-GB" sz="800" dirty="0">
                          <a:solidFill>
                            <a:schemeClr val="tx1"/>
                          </a:solidFill>
                          <a:effectLst/>
                        </a:rPr>
                        <a:t>People, Culture and Communities </a:t>
                      </a:r>
                      <a:endParaRPr lang="en-GB" sz="1100" dirty="0">
                        <a:solidFill>
                          <a:schemeClr val="tx1"/>
                        </a:solidFill>
                        <a:effectLst/>
                      </a:endParaRPr>
                    </a:p>
                    <a:p>
                      <a:pPr marL="171450" lvl="0" indent="-171450" algn="l" fontAlgn="base">
                        <a:lnSpc>
                          <a:spcPct val="109000"/>
                        </a:lnSpc>
                        <a:spcAft>
                          <a:spcPts val="23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Describe their immediate environment using knowledge from observation, discussion, stories, non-fiction texts and maps. </a:t>
                      </a:r>
                      <a:endParaRPr lang="en-GB" sz="1100" u="none" strike="noStrike" dirty="0">
                        <a:solidFill>
                          <a:schemeClr val="tx1"/>
                        </a:solidFill>
                        <a:effectLst/>
                        <a:uFill>
                          <a:solidFill>
                            <a:srgbClr val="000000"/>
                          </a:solidFill>
                        </a:uFill>
                      </a:endParaRPr>
                    </a:p>
                    <a:p>
                      <a:pPr marL="171450" lvl="0" indent="-171450" algn="l" fontAlgn="base">
                        <a:lnSpc>
                          <a:spcPct val="110000"/>
                        </a:lnSpc>
                        <a:spcAft>
                          <a:spcPts val="22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Know some similarities and differences between different religious and cultural communities in this country, drawing on their experiences and what has been read in class. </a:t>
                      </a:r>
                      <a:endParaRPr lang="en-GB" sz="1100" u="none" strike="noStrike" dirty="0">
                        <a:solidFill>
                          <a:schemeClr val="tx1"/>
                        </a:solidFill>
                        <a:effectLst/>
                        <a:uFill>
                          <a:solidFill>
                            <a:srgbClr val="000000"/>
                          </a:solidFill>
                        </a:uFill>
                      </a:endParaRPr>
                    </a:p>
                    <a:p>
                      <a:pPr marL="171450" lvl="0" indent="-171450" algn="l" fontAlgn="base">
                        <a:lnSpc>
                          <a:spcPct val="112000"/>
                        </a:lnSpc>
                        <a:spcAft>
                          <a:spcPts val="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Explain some similarities and differences between life in this country and life in other countries, drawing on knowledge from stories, non-fiction texts and – when appropriate – maps. </a:t>
                      </a:r>
                      <a:endParaRPr lang="en-GB" sz="1100" u="none" strike="noStrike" dirty="0">
                        <a:solidFill>
                          <a:schemeClr val="tx1"/>
                        </a:solidFill>
                        <a:effectLst/>
                        <a:uFill>
                          <a:solidFill>
                            <a:srgbClr val="000000"/>
                          </a:solidFill>
                        </a:uFill>
                      </a:endParaRPr>
                    </a:p>
                    <a:p>
                      <a:pPr algn="l">
                        <a:lnSpc>
                          <a:spcPct val="107000"/>
                        </a:lnSpc>
                        <a:spcAft>
                          <a:spcPts val="270"/>
                        </a:spcAft>
                      </a:pPr>
                      <a:r>
                        <a:rPr lang="en-GB" sz="800" dirty="0">
                          <a:solidFill>
                            <a:schemeClr val="tx1"/>
                          </a:solidFill>
                          <a:effectLst/>
                        </a:rPr>
                        <a:t>The Natural World </a:t>
                      </a:r>
                      <a:endParaRPr lang="en-GB" sz="1100" dirty="0">
                        <a:solidFill>
                          <a:schemeClr val="tx1"/>
                        </a:solidFill>
                        <a:effectLst/>
                      </a:endParaRPr>
                    </a:p>
                    <a:p>
                      <a:pPr marL="171450" lvl="0" indent="-171450" algn="l" fontAlgn="base">
                        <a:lnSpc>
                          <a:spcPct val="109000"/>
                        </a:lnSpc>
                        <a:spcAft>
                          <a:spcPts val="23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Explore the natural world around them, making observations and drawing pictures of animals and plants.  </a:t>
                      </a:r>
                      <a:endParaRPr lang="en-GB" sz="1100" u="none" strike="noStrike" dirty="0">
                        <a:solidFill>
                          <a:schemeClr val="tx1"/>
                        </a:solidFill>
                        <a:effectLst/>
                        <a:uFill>
                          <a:solidFill>
                            <a:srgbClr val="000000"/>
                          </a:solidFill>
                        </a:uFill>
                      </a:endParaRPr>
                    </a:p>
                    <a:p>
                      <a:pPr marL="171450" lvl="0" indent="-171450" algn="l" fontAlgn="base">
                        <a:lnSpc>
                          <a:spcPct val="110000"/>
                        </a:lnSpc>
                        <a:spcAft>
                          <a:spcPts val="22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Know some similarities and differences between the natural world around them and contrasting environments, drawing on their experiences and what has been read in class. </a:t>
                      </a:r>
                      <a:endParaRPr lang="en-GB" sz="1100" u="none" strike="noStrike" dirty="0">
                        <a:solidFill>
                          <a:schemeClr val="tx1"/>
                        </a:solidFill>
                        <a:effectLst/>
                        <a:uFill>
                          <a:solidFill>
                            <a:srgbClr val="000000"/>
                          </a:solidFill>
                        </a:uFill>
                      </a:endParaRPr>
                    </a:p>
                    <a:p>
                      <a:pPr marL="171450" lvl="0" indent="-171450" algn="l" fontAlgn="base">
                        <a:lnSpc>
                          <a:spcPct val="111000"/>
                        </a:lnSpc>
                        <a:spcAft>
                          <a:spcPts val="9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Understand some important processes and changes in the natural world around them, including the seasons and changing states of matter. </a:t>
                      </a:r>
                      <a:endParaRPr lang="en-GB" sz="1100" u="none" strike="noStrike" dirty="0">
                        <a:solidFill>
                          <a:schemeClr val="tx1"/>
                        </a:solidFill>
                        <a:effectLst/>
                        <a:uFill>
                          <a:solidFill>
                            <a:srgbClr val="000000"/>
                          </a:solidFill>
                        </a:uFill>
                      </a:endParaRPr>
                    </a:p>
                    <a:p>
                      <a:pPr algn="l">
                        <a:lnSpc>
                          <a:spcPct val="107000"/>
                        </a:lnSpc>
                        <a:spcAft>
                          <a:spcPts val="0"/>
                        </a:spcAft>
                      </a:pPr>
                      <a:r>
                        <a:rPr lang="en-GB" sz="900" dirty="0">
                          <a:solidFill>
                            <a:schemeClr val="tx1"/>
                          </a:solidFill>
                          <a:effectLst/>
                        </a:rPr>
                        <a:t> </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9695" marR="99060" marT="86360" marB="0">
                    <a:lnL w="38100" cap="flat" cmpd="sng" algn="ctr">
                      <a:solidFill>
                        <a:srgbClr val="FFC000"/>
                      </a:solidFill>
                      <a:prstDash val="solid"/>
                      <a:round/>
                      <a:headEnd type="none" w="med" len="med"/>
                      <a:tailEnd type="none" w="med" len="med"/>
                    </a:lnL>
                    <a:lnR w="38100" cap="flat" cmpd="sng" algn="ctr">
                      <a:solidFill>
                        <a:srgbClr val="FFC000"/>
                      </a:solidFill>
                      <a:prstDash val="solid"/>
                      <a:round/>
                      <a:headEnd type="none" w="med" len="med"/>
                      <a:tailEnd type="none" w="med" len="med"/>
                    </a:lnR>
                    <a:lnT w="38100" cap="flat" cmpd="sng" algn="ctr">
                      <a:solidFill>
                        <a:srgbClr val="FFC000"/>
                      </a:solidFill>
                      <a:prstDash val="solid"/>
                      <a:round/>
                      <a:headEnd type="none" w="med" len="med"/>
                      <a:tailEnd type="none" w="med" len="med"/>
                    </a:lnT>
                    <a:lnB w="38100" cap="flat" cmpd="sng" algn="ctr">
                      <a:solidFill>
                        <a:srgbClr val="FFC000"/>
                      </a:solidFill>
                      <a:prstDash val="solid"/>
                      <a:round/>
                      <a:headEnd type="none" w="med" len="med"/>
                      <a:tailEnd type="none" w="med" len="med"/>
                    </a:lnB>
                    <a:noFill/>
                  </a:tcPr>
                </a:tc>
                <a:extLst>
                  <a:ext uri="{0D108BD9-81ED-4DB2-BD59-A6C34878D82A}">
                    <a16:rowId xmlns:a16="http://schemas.microsoft.com/office/drawing/2014/main" val="640810704"/>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17535957"/>
              </p:ext>
            </p:extLst>
          </p:nvPr>
        </p:nvGraphicFramePr>
        <p:xfrm>
          <a:off x="9152439" y="2913644"/>
          <a:ext cx="2790421" cy="3742337"/>
        </p:xfrm>
        <a:graphic>
          <a:graphicData uri="http://schemas.openxmlformats.org/drawingml/2006/table">
            <a:tbl>
              <a:tblPr firstRow="1" firstCol="1" bandRow="1">
                <a:tableStyleId>{5C22544A-7EE6-4342-B048-85BDC9FD1C3A}</a:tableStyleId>
              </a:tblPr>
              <a:tblGrid>
                <a:gridCol w="2790421">
                  <a:extLst>
                    <a:ext uri="{9D8B030D-6E8A-4147-A177-3AD203B41FA5}">
                      <a16:colId xmlns:a16="http://schemas.microsoft.com/office/drawing/2014/main" val="3657904678"/>
                    </a:ext>
                  </a:extLst>
                </a:gridCol>
              </a:tblGrid>
              <a:tr h="3742337">
                <a:tc>
                  <a:txBody>
                    <a:bodyPr/>
                    <a:lstStyle/>
                    <a:p>
                      <a:pPr marR="23495" algn="ctr">
                        <a:lnSpc>
                          <a:spcPct val="107000"/>
                        </a:lnSpc>
                        <a:spcAft>
                          <a:spcPts val="35"/>
                        </a:spcAft>
                      </a:pPr>
                      <a:r>
                        <a:rPr lang="en-GB" sz="800" u="sng" dirty="0">
                          <a:solidFill>
                            <a:schemeClr val="tx1"/>
                          </a:solidFill>
                          <a:effectLst/>
                          <a:uFill>
                            <a:solidFill>
                              <a:srgbClr val="669900"/>
                            </a:solidFill>
                          </a:uFill>
                        </a:rPr>
                        <a:t>Literacy</a:t>
                      </a:r>
                      <a:r>
                        <a:rPr lang="en-GB" sz="800" dirty="0">
                          <a:solidFill>
                            <a:schemeClr val="tx1"/>
                          </a:solidFill>
                          <a:effectLst/>
                        </a:rPr>
                        <a:t> </a:t>
                      </a:r>
                      <a:endParaRPr lang="en-GB" sz="1100" dirty="0">
                        <a:solidFill>
                          <a:schemeClr val="tx1"/>
                        </a:solidFill>
                        <a:effectLst/>
                      </a:endParaRPr>
                    </a:p>
                    <a:p>
                      <a:pPr>
                        <a:lnSpc>
                          <a:spcPct val="107000"/>
                        </a:lnSpc>
                        <a:spcAft>
                          <a:spcPts val="245"/>
                        </a:spcAft>
                      </a:pPr>
                      <a:r>
                        <a:rPr lang="en-GB" sz="800" dirty="0">
                          <a:solidFill>
                            <a:schemeClr val="tx1"/>
                          </a:solidFill>
                          <a:effectLst/>
                        </a:rPr>
                        <a:t>Comprehension </a:t>
                      </a:r>
                      <a:endParaRPr lang="en-GB" sz="1100" dirty="0">
                        <a:solidFill>
                          <a:schemeClr val="tx1"/>
                        </a:solidFill>
                        <a:effectLst/>
                      </a:endParaRPr>
                    </a:p>
                    <a:p>
                      <a:pPr marL="171450" lvl="0" indent="-171450" fontAlgn="base">
                        <a:lnSpc>
                          <a:spcPct val="111000"/>
                        </a:lnSpc>
                        <a:spcAft>
                          <a:spcPts val="18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Demonstrate understanding of what has been read to them by retelling stories and narratives using their own words and recently introduced vocabulary.  </a:t>
                      </a:r>
                      <a:endParaRPr lang="en-GB" sz="1100" u="none" strike="noStrike" dirty="0">
                        <a:solidFill>
                          <a:schemeClr val="tx1"/>
                        </a:solidFill>
                        <a:effectLst/>
                        <a:uFill>
                          <a:solidFill>
                            <a:srgbClr val="000000"/>
                          </a:solidFill>
                        </a:uFill>
                      </a:endParaRPr>
                    </a:p>
                    <a:p>
                      <a:pPr marL="171450" lvl="0" indent="-171450" fontAlgn="base">
                        <a:lnSpc>
                          <a:spcPct val="112000"/>
                        </a:lnSpc>
                        <a:spcAft>
                          <a:spcPts val="20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Anticipate – where appropriate – key events in stories. </a:t>
                      </a:r>
                      <a:endParaRPr lang="en-GB" sz="1100" u="none" strike="noStrike" dirty="0">
                        <a:solidFill>
                          <a:schemeClr val="tx1"/>
                        </a:solidFill>
                        <a:effectLst/>
                        <a:uFill>
                          <a:solidFill>
                            <a:srgbClr val="000000"/>
                          </a:solidFill>
                        </a:uFill>
                      </a:endParaRPr>
                    </a:p>
                    <a:p>
                      <a:pPr marL="171450" lvl="0" indent="-171450" fontAlgn="base">
                        <a:lnSpc>
                          <a:spcPct val="110000"/>
                        </a:lnSpc>
                        <a:spcAft>
                          <a:spcPts val="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Use and understand recently introduced vocabulary during discussions about stories, non-fiction, rhymes and poems and during </a:t>
                      </a:r>
                      <a:r>
                        <a:rPr lang="en-GB" sz="800" u="none" strike="noStrike" dirty="0" err="1">
                          <a:solidFill>
                            <a:schemeClr val="tx1"/>
                          </a:solidFill>
                          <a:effectLst/>
                          <a:uFill>
                            <a:solidFill>
                              <a:srgbClr val="000000"/>
                            </a:solidFill>
                          </a:uFill>
                        </a:rPr>
                        <a:t>roleplay</a:t>
                      </a:r>
                      <a:r>
                        <a:rPr lang="en-GB" sz="800" u="none" strike="noStrike" dirty="0">
                          <a:solidFill>
                            <a:schemeClr val="tx1"/>
                          </a:solidFill>
                          <a:effectLst/>
                          <a:uFill>
                            <a:solidFill>
                              <a:srgbClr val="000000"/>
                            </a:solidFill>
                          </a:uFill>
                        </a:rPr>
                        <a:t>. </a:t>
                      </a:r>
                      <a:endParaRPr lang="en-GB" sz="1100" u="none" strike="noStrike" dirty="0">
                        <a:solidFill>
                          <a:schemeClr val="tx1"/>
                        </a:solidFill>
                        <a:effectLst/>
                        <a:uFill>
                          <a:solidFill>
                            <a:srgbClr val="000000"/>
                          </a:solidFill>
                        </a:uFill>
                      </a:endParaRPr>
                    </a:p>
                    <a:p>
                      <a:pPr>
                        <a:lnSpc>
                          <a:spcPct val="107000"/>
                        </a:lnSpc>
                        <a:spcAft>
                          <a:spcPts val="270"/>
                        </a:spcAft>
                      </a:pPr>
                      <a:r>
                        <a:rPr lang="en-GB" sz="800" dirty="0">
                          <a:solidFill>
                            <a:schemeClr val="tx1"/>
                          </a:solidFill>
                          <a:effectLst/>
                        </a:rPr>
                        <a:t>Word Reading </a:t>
                      </a:r>
                      <a:endParaRPr lang="en-GB" sz="1100" dirty="0">
                        <a:solidFill>
                          <a:schemeClr val="tx1"/>
                        </a:solidFill>
                        <a:effectLst/>
                      </a:endParaRPr>
                    </a:p>
                    <a:p>
                      <a:pPr marL="171450" lvl="0" indent="-171450" fontAlgn="base">
                        <a:lnSpc>
                          <a:spcPct val="112000"/>
                        </a:lnSpc>
                        <a:spcAft>
                          <a:spcPts val="18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Say a sound for each letter in the alphabet and at least 10 digraphs. </a:t>
                      </a:r>
                      <a:endParaRPr lang="en-GB" sz="1100" u="none" strike="noStrike" dirty="0">
                        <a:solidFill>
                          <a:schemeClr val="tx1"/>
                        </a:solidFill>
                        <a:effectLst/>
                        <a:uFill>
                          <a:solidFill>
                            <a:srgbClr val="000000"/>
                          </a:solidFill>
                        </a:uFill>
                      </a:endParaRPr>
                    </a:p>
                    <a:p>
                      <a:pPr marL="171450" lvl="0" indent="-171450" fontAlgn="base">
                        <a:lnSpc>
                          <a:spcPct val="112000"/>
                        </a:lnSpc>
                        <a:spcAft>
                          <a:spcPts val="20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Read words consistent with their phonic knowledge by sound-blending. </a:t>
                      </a:r>
                      <a:endParaRPr lang="en-GB" sz="1100" u="none" strike="noStrike" dirty="0">
                        <a:solidFill>
                          <a:schemeClr val="tx1"/>
                        </a:solidFill>
                        <a:effectLst/>
                        <a:uFill>
                          <a:solidFill>
                            <a:srgbClr val="000000"/>
                          </a:solidFill>
                        </a:uFill>
                      </a:endParaRPr>
                    </a:p>
                    <a:p>
                      <a:pPr marL="171450" lvl="0" indent="-171450" fontAlgn="base">
                        <a:lnSpc>
                          <a:spcPct val="110000"/>
                        </a:lnSpc>
                        <a:spcAft>
                          <a:spcPts val="1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Read aloud simple sentences and books that are consistent with their phonic knowledge, including some common exception words. </a:t>
                      </a:r>
                      <a:endParaRPr lang="en-GB" sz="1100" u="none" strike="noStrike" dirty="0">
                        <a:solidFill>
                          <a:schemeClr val="tx1"/>
                        </a:solidFill>
                        <a:effectLst/>
                        <a:uFill>
                          <a:solidFill>
                            <a:srgbClr val="000000"/>
                          </a:solidFill>
                        </a:uFill>
                      </a:endParaRPr>
                    </a:p>
                    <a:p>
                      <a:pPr>
                        <a:lnSpc>
                          <a:spcPct val="107000"/>
                        </a:lnSpc>
                        <a:spcAft>
                          <a:spcPts val="245"/>
                        </a:spcAft>
                      </a:pPr>
                      <a:r>
                        <a:rPr lang="en-GB" sz="800" dirty="0">
                          <a:solidFill>
                            <a:schemeClr val="tx1"/>
                          </a:solidFill>
                          <a:effectLst/>
                        </a:rPr>
                        <a:t>Writing </a:t>
                      </a:r>
                      <a:endParaRPr lang="en-GB" sz="1100" dirty="0">
                        <a:solidFill>
                          <a:schemeClr val="tx1"/>
                        </a:solidFill>
                        <a:effectLst/>
                      </a:endParaRPr>
                    </a:p>
                    <a:p>
                      <a:pPr marL="171450" lvl="0" indent="-171450" fontAlgn="base">
                        <a:lnSpc>
                          <a:spcPct val="112000"/>
                        </a:lnSpc>
                        <a:spcAft>
                          <a:spcPts val="20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Write recognisable letters, most of which are correctly formed. </a:t>
                      </a:r>
                      <a:endParaRPr lang="en-GB" sz="1100" u="none" strike="noStrike" dirty="0">
                        <a:solidFill>
                          <a:schemeClr val="tx1"/>
                        </a:solidFill>
                        <a:effectLst/>
                        <a:uFill>
                          <a:solidFill>
                            <a:srgbClr val="000000"/>
                          </a:solidFill>
                        </a:uFill>
                      </a:endParaRPr>
                    </a:p>
                    <a:p>
                      <a:pPr marL="171450" lvl="0" indent="-171450" fontAlgn="base">
                        <a:lnSpc>
                          <a:spcPct val="109000"/>
                        </a:lnSpc>
                        <a:spcAft>
                          <a:spcPts val="235"/>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Spell words by identifying sounds in them and representing the sounds with a letter or letters. </a:t>
                      </a:r>
                      <a:endParaRPr lang="en-GB" sz="1100" u="none" strike="noStrike" dirty="0">
                        <a:solidFill>
                          <a:schemeClr val="tx1"/>
                        </a:solidFill>
                        <a:effectLst/>
                        <a:uFill>
                          <a:solidFill>
                            <a:srgbClr val="000000"/>
                          </a:solidFill>
                        </a:uFill>
                      </a:endParaRPr>
                    </a:p>
                    <a:p>
                      <a:pPr marL="171450" lvl="0" indent="-171450" fontAlgn="base">
                        <a:lnSpc>
                          <a:spcPct val="107000"/>
                        </a:lnSpc>
                        <a:spcAft>
                          <a:spcPts val="0"/>
                        </a:spcAft>
                        <a:buClr>
                          <a:srgbClr val="000000"/>
                        </a:buClr>
                        <a:buSzPts val="800"/>
                        <a:buFont typeface="Arial" panose="020B0604020202020204" pitchFamily="34" charset="0"/>
                        <a:buChar char="•"/>
                      </a:pPr>
                      <a:r>
                        <a:rPr lang="en-GB" sz="800" u="none" strike="noStrike" dirty="0">
                          <a:solidFill>
                            <a:schemeClr val="tx1"/>
                          </a:solidFill>
                          <a:effectLst/>
                          <a:uFill>
                            <a:solidFill>
                              <a:srgbClr val="000000"/>
                            </a:solidFill>
                          </a:uFill>
                        </a:rPr>
                        <a:t>Write simple phrases and sentences that can be read by others. </a:t>
                      </a:r>
                      <a:endParaRPr lang="en-GB" sz="1100" u="none" strike="noStrike" dirty="0">
                        <a:solidFill>
                          <a:schemeClr val="tx1"/>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102235" marR="80010" marT="86360" marB="0">
                    <a:lnL w="38100" cap="flat" cmpd="sng" algn="ctr">
                      <a:solidFill>
                        <a:srgbClr val="00B050"/>
                      </a:solidFill>
                      <a:prstDash val="solid"/>
                      <a:round/>
                      <a:headEnd type="none" w="med" len="med"/>
                      <a:tailEnd type="none" w="med" len="med"/>
                    </a:lnL>
                    <a:lnR w="38100" cap="flat" cmpd="sng" algn="ctr">
                      <a:solidFill>
                        <a:srgbClr val="00B050"/>
                      </a:solidFill>
                      <a:prstDash val="solid"/>
                      <a:round/>
                      <a:headEnd type="none" w="med" len="med"/>
                      <a:tailEnd type="none" w="med" len="med"/>
                    </a:lnR>
                    <a:lnT w="38100" cap="flat" cmpd="sng" algn="ctr">
                      <a:solidFill>
                        <a:srgbClr val="00B050"/>
                      </a:solidFill>
                      <a:prstDash val="solid"/>
                      <a:round/>
                      <a:headEnd type="none" w="med" len="med"/>
                      <a:tailEnd type="none" w="med" len="med"/>
                    </a:lnT>
                    <a:lnB w="38100" cap="flat" cmpd="sng" algn="ctr">
                      <a:solidFill>
                        <a:srgbClr val="00B050"/>
                      </a:solidFill>
                      <a:prstDash val="solid"/>
                      <a:round/>
                      <a:headEnd type="none" w="med" len="med"/>
                      <a:tailEnd type="none" w="med" len="med"/>
                    </a:lnB>
                    <a:noFill/>
                  </a:tcPr>
                </a:tc>
                <a:extLst>
                  <a:ext uri="{0D108BD9-81ED-4DB2-BD59-A6C34878D82A}">
                    <a16:rowId xmlns:a16="http://schemas.microsoft.com/office/drawing/2014/main" val="1996099544"/>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097610964"/>
              </p:ext>
            </p:extLst>
          </p:nvPr>
        </p:nvGraphicFramePr>
        <p:xfrm>
          <a:off x="6730409" y="3223362"/>
          <a:ext cx="2307265" cy="3432620"/>
        </p:xfrm>
        <a:graphic>
          <a:graphicData uri="http://schemas.openxmlformats.org/drawingml/2006/table">
            <a:tbl>
              <a:tblPr firstRow="1" firstCol="1" bandRow="1">
                <a:tableStyleId>{5C22544A-7EE6-4342-B048-85BDC9FD1C3A}</a:tableStyleId>
              </a:tblPr>
              <a:tblGrid>
                <a:gridCol w="2307265">
                  <a:extLst>
                    <a:ext uri="{9D8B030D-6E8A-4147-A177-3AD203B41FA5}">
                      <a16:colId xmlns:a16="http://schemas.microsoft.com/office/drawing/2014/main" val="3657904678"/>
                    </a:ext>
                  </a:extLst>
                </a:gridCol>
              </a:tblGrid>
              <a:tr h="3432620">
                <a:tc>
                  <a:txBody>
                    <a:bodyPr/>
                    <a:lstStyle/>
                    <a:p>
                      <a:pPr marR="24765" algn="ctr">
                        <a:lnSpc>
                          <a:spcPct val="107000"/>
                        </a:lnSpc>
                        <a:spcAft>
                          <a:spcPts val="35"/>
                        </a:spcAft>
                      </a:pPr>
                      <a:r>
                        <a:rPr lang="en-GB" sz="800" u="sng" dirty="0" smtClean="0">
                          <a:solidFill>
                            <a:schemeClr val="tx1"/>
                          </a:solidFill>
                          <a:effectLst/>
                          <a:uFill>
                            <a:solidFill>
                              <a:srgbClr val="990099"/>
                            </a:solidFill>
                          </a:uFill>
                        </a:rPr>
                        <a:t>Mathematics</a:t>
                      </a:r>
                      <a:r>
                        <a:rPr lang="en-GB" sz="800" dirty="0" smtClean="0">
                          <a:solidFill>
                            <a:schemeClr val="tx1"/>
                          </a:solidFill>
                          <a:effectLst/>
                        </a:rPr>
                        <a:t> </a:t>
                      </a:r>
                      <a:endParaRPr lang="en-GB" sz="1100" dirty="0" smtClean="0">
                        <a:solidFill>
                          <a:schemeClr val="tx1"/>
                        </a:solidFill>
                        <a:effectLst/>
                      </a:endParaRPr>
                    </a:p>
                    <a:p>
                      <a:pPr marL="1905">
                        <a:lnSpc>
                          <a:spcPct val="107000"/>
                        </a:lnSpc>
                        <a:spcAft>
                          <a:spcPts val="245"/>
                        </a:spcAft>
                      </a:pPr>
                      <a:r>
                        <a:rPr lang="en-GB" sz="800" dirty="0" smtClean="0">
                          <a:solidFill>
                            <a:schemeClr val="tx1"/>
                          </a:solidFill>
                          <a:effectLst/>
                        </a:rPr>
                        <a:t>Number </a:t>
                      </a:r>
                      <a:endParaRPr lang="en-GB" sz="1100" dirty="0" smtClean="0">
                        <a:solidFill>
                          <a:schemeClr val="tx1"/>
                        </a:solidFill>
                        <a:effectLst/>
                      </a:endParaRPr>
                    </a:p>
                    <a:p>
                      <a:pPr marL="171450" marR="4445" lvl="0" indent="-171450" fontAlgn="base">
                        <a:lnSpc>
                          <a:spcPct val="110000"/>
                        </a:lnSpc>
                        <a:spcAft>
                          <a:spcPts val="220"/>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Have a deep understanding of number to 10, including the composition of each number. </a:t>
                      </a:r>
                      <a:endParaRPr lang="en-GB" sz="1100" u="none" strike="noStrike" dirty="0" smtClean="0">
                        <a:solidFill>
                          <a:schemeClr val="tx1"/>
                        </a:solidFill>
                        <a:effectLst/>
                        <a:uFill>
                          <a:solidFill>
                            <a:srgbClr val="000000"/>
                          </a:solidFill>
                        </a:uFill>
                      </a:endParaRPr>
                    </a:p>
                    <a:p>
                      <a:pPr marL="171450" marR="4445" lvl="0" indent="-171450" fontAlgn="base">
                        <a:lnSpc>
                          <a:spcPct val="112000"/>
                        </a:lnSpc>
                        <a:spcAft>
                          <a:spcPts val="180"/>
                        </a:spcAft>
                        <a:buClr>
                          <a:srgbClr val="000000"/>
                        </a:buClr>
                        <a:buSzPts val="800"/>
                        <a:buFont typeface="Arial" panose="020B0604020202020204" pitchFamily="34" charset="0"/>
                        <a:buChar char="•"/>
                      </a:pPr>
                      <a:r>
                        <a:rPr lang="en-GB" sz="800" u="none" strike="noStrike" dirty="0" err="1" smtClean="0">
                          <a:solidFill>
                            <a:schemeClr val="tx1"/>
                          </a:solidFill>
                          <a:effectLst/>
                          <a:uFill>
                            <a:solidFill>
                              <a:srgbClr val="000000"/>
                            </a:solidFill>
                          </a:uFill>
                        </a:rPr>
                        <a:t>Subitise</a:t>
                      </a:r>
                      <a:r>
                        <a:rPr lang="en-GB" sz="800" u="none" strike="noStrike" dirty="0" smtClean="0">
                          <a:solidFill>
                            <a:schemeClr val="tx1"/>
                          </a:solidFill>
                          <a:effectLst/>
                          <a:uFill>
                            <a:solidFill>
                              <a:srgbClr val="000000"/>
                            </a:solidFill>
                          </a:uFill>
                        </a:rPr>
                        <a:t> (recognise quantities without counting) up to 5. </a:t>
                      </a:r>
                      <a:endParaRPr lang="en-GB" sz="1100" u="none" strike="noStrike" dirty="0" smtClean="0">
                        <a:solidFill>
                          <a:schemeClr val="tx1"/>
                        </a:solidFill>
                        <a:effectLst/>
                        <a:uFill>
                          <a:solidFill>
                            <a:srgbClr val="000000"/>
                          </a:solidFill>
                        </a:uFill>
                      </a:endParaRPr>
                    </a:p>
                    <a:p>
                      <a:pPr marL="171450" marR="4445" lvl="0" indent="-171450" fontAlgn="base">
                        <a:lnSpc>
                          <a:spcPct val="112000"/>
                        </a:lnSpc>
                        <a:spcAft>
                          <a:spcPts val="0"/>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Automatically recall (without reference to rhymes, counting or other aids) number bonds up to 5 (including subtraction facts) and some number bonds to 10, including double facts.  </a:t>
                      </a:r>
                      <a:endParaRPr lang="en-GB" sz="1100" u="none" strike="noStrike" dirty="0" smtClean="0">
                        <a:solidFill>
                          <a:schemeClr val="tx1"/>
                        </a:solidFill>
                        <a:effectLst/>
                        <a:uFill>
                          <a:solidFill>
                            <a:srgbClr val="000000"/>
                          </a:solidFill>
                        </a:uFill>
                      </a:endParaRPr>
                    </a:p>
                    <a:p>
                      <a:pPr marL="1905">
                        <a:lnSpc>
                          <a:spcPct val="107000"/>
                        </a:lnSpc>
                        <a:spcAft>
                          <a:spcPts val="245"/>
                        </a:spcAft>
                      </a:pPr>
                      <a:r>
                        <a:rPr lang="en-GB" sz="800" dirty="0" smtClean="0">
                          <a:solidFill>
                            <a:schemeClr val="tx1"/>
                          </a:solidFill>
                          <a:effectLst/>
                        </a:rPr>
                        <a:t>Numerical Patterns </a:t>
                      </a:r>
                      <a:endParaRPr lang="en-GB" sz="1100" dirty="0" smtClean="0">
                        <a:solidFill>
                          <a:schemeClr val="tx1"/>
                        </a:solidFill>
                        <a:effectLst/>
                      </a:endParaRPr>
                    </a:p>
                    <a:p>
                      <a:pPr marL="171450" marR="4445" lvl="0" indent="-171450" fontAlgn="base">
                        <a:lnSpc>
                          <a:spcPct val="112000"/>
                        </a:lnSpc>
                        <a:spcAft>
                          <a:spcPts val="205"/>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Verbally count beyond 20, recognising the pattern of the counting system. </a:t>
                      </a:r>
                      <a:endParaRPr lang="en-GB" sz="1100" u="none" strike="noStrike" dirty="0" smtClean="0">
                        <a:solidFill>
                          <a:schemeClr val="tx1"/>
                        </a:solidFill>
                        <a:effectLst/>
                        <a:uFill>
                          <a:solidFill>
                            <a:srgbClr val="000000"/>
                          </a:solidFill>
                        </a:uFill>
                      </a:endParaRPr>
                    </a:p>
                    <a:p>
                      <a:pPr marL="171450" marR="4445" lvl="0" indent="-171450" fontAlgn="base">
                        <a:lnSpc>
                          <a:spcPct val="112000"/>
                        </a:lnSpc>
                        <a:spcAft>
                          <a:spcPts val="205"/>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Compare quantities up to 10 in different contexts, recognising when one quantity is greater than, less than or the same as the other quantity. </a:t>
                      </a:r>
                      <a:endParaRPr lang="en-GB" sz="1100" u="none" strike="noStrike" dirty="0" smtClean="0">
                        <a:solidFill>
                          <a:schemeClr val="tx1"/>
                        </a:solidFill>
                        <a:effectLst/>
                        <a:uFill>
                          <a:solidFill>
                            <a:srgbClr val="000000"/>
                          </a:solidFill>
                        </a:uFill>
                      </a:endParaRPr>
                    </a:p>
                    <a:p>
                      <a:pPr marL="171450" marR="4445" lvl="0" indent="-171450" fontAlgn="base">
                        <a:lnSpc>
                          <a:spcPct val="107000"/>
                        </a:lnSpc>
                        <a:spcAft>
                          <a:spcPts val="0"/>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Explore and represent patterns within numbers up to 10, including evens and odds, double facts and how quantities can be distributed equally. </a:t>
                      </a:r>
                      <a:endParaRPr lang="en-GB" sz="1100" u="none" strike="noStrike" dirty="0">
                        <a:solidFill>
                          <a:schemeClr val="tx1"/>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102235" marR="80010" marT="86360" marB="0">
                    <a:lnL w="38100" cap="flat" cmpd="sng" algn="ctr">
                      <a:solidFill>
                        <a:srgbClr val="7030A0"/>
                      </a:solidFill>
                      <a:prstDash val="solid"/>
                      <a:round/>
                      <a:headEnd type="none" w="med" len="med"/>
                      <a:tailEnd type="none" w="med" len="med"/>
                    </a:lnL>
                    <a:lnR w="38100" cap="flat" cmpd="sng" algn="ctr">
                      <a:solidFill>
                        <a:srgbClr val="7030A0"/>
                      </a:solidFill>
                      <a:prstDash val="solid"/>
                      <a:round/>
                      <a:headEnd type="none" w="med" len="med"/>
                      <a:tailEnd type="none" w="med" len="med"/>
                    </a:lnR>
                    <a:lnT w="38100" cap="flat" cmpd="sng" algn="ctr">
                      <a:solidFill>
                        <a:srgbClr val="7030A0"/>
                      </a:solidFill>
                      <a:prstDash val="solid"/>
                      <a:round/>
                      <a:headEnd type="none" w="med" len="med"/>
                      <a:tailEnd type="none" w="med" len="med"/>
                    </a:lnT>
                    <a:lnB w="38100" cap="flat" cmpd="sng" algn="ctr">
                      <a:solidFill>
                        <a:srgbClr val="7030A0"/>
                      </a:solidFill>
                      <a:prstDash val="solid"/>
                      <a:round/>
                      <a:headEnd type="none" w="med" len="med"/>
                      <a:tailEnd type="none" w="med" len="med"/>
                    </a:lnB>
                    <a:noFill/>
                  </a:tcPr>
                </a:tc>
                <a:extLst>
                  <a:ext uri="{0D108BD9-81ED-4DB2-BD59-A6C34878D82A}">
                    <a16:rowId xmlns:a16="http://schemas.microsoft.com/office/drawing/2014/main" val="1996099544"/>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724278849"/>
              </p:ext>
            </p:extLst>
          </p:nvPr>
        </p:nvGraphicFramePr>
        <p:xfrm>
          <a:off x="4682417" y="3223362"/>
          <a:ext cx="1888504" cy="3432620"/>
        </p:xfrm>
        <a:graphic>
          <a:graphicData uri="http://schemas.openxmlformats.org/drawingml/2006/table">
            <a:tbl>
              <a:tblPr firstRow="1" firstCol="1" bandRow="1">
                <a:tableStyleId>{5C22544A-7EE6-4342-B048-85BDC9FD1C3A}</a:tableStyleId>
              </a:tblPr>
              <a:tblGrid>
                <a:gridCol w="1888504">
                  <a:extLst>
                    <a:ext uri="{9D8B030D-6E8A-4147-A177-3AD203B41FA5}">
                      <a16:colId xmlns:a16="http://schemas.microsoft.com/office/drawing/2014/main" val="3657904678"/>
                    </a:ext>
                  </a:extLst>
                </a:gridCol>
              </a:tblGrid>
              <a:tr h="3432620">
                <a:tc>
                  <a:txBody>
                    <a:bodyPr/>
                    <a:lstStyle/>
                    <a:p>
                      <a:pPr marR="29845" algn="ctr">
                        <a:lnSpc>
                          <a:spcPct val="107000"/>
                        </a:lnSpc>
                        <a:spcAft>
                          <a:spcPts val="10"/>
                        </a:spcAft>
                      </a:pPr>
                      <a:r>
                        <a:rPr lang="en-GB" sz="800" u="sng" dirty="0" smtClean="0">
                          <a:solidFill>
                            <a:schemeClr val="tx1"/>
                          </a:solidFill>
                          <a:effectLst/>
                          <a:uFill>
                            <a:solidFill>
                              <a:srgbClr val="FF33CC"/>
                            </a:solidFill>
                          </a:uFill>
                        </a:rPr>
                        <a:t>Expressive Arts and Design</a:t>
                      </a:r>
                      <a:r>
                        <a:rPr lang="en-GB" sz="800" dirty="0" smtClean="0">
                          <a:solidFill>
                            <a:schemeClr val="tx1"/>
                          </a:solidFill>
                          <a:effectLst/>
                        </a:rPr>
                        <a:t> </a:t>
                      </a:r>
                      <a:endParaRPr lang="en-GB" sz="1100" dirty="0" smtClean="0">
                        <a:solidFill>
                          <a:schemeClr val="tx1"/>
                        </a:solidFill>
                        <a:effectLst/>
                      </a:endParaRPr>
                    </a:p>
                    <a:p>
                      <a:pPr>
                        <a:lnSpc>
                          <a:spcPct val="107000"/>
                        </a:lnSpc>
                        <a:spcAft>
                          <a:spcPts val="265"/>
                        </a:spcAft>
                      </a:pPr>
                      <a:r>
                        <a:rPr lang="en-GB" sz="800" dirty="0" smtClean="0">
                          <a:solidFill>
                            <a:schemeClr val="tx1"/>
                          </a:solidFill>
                          <a:effectLst/>
                        </a:rPr>
                        <a:t>Creating with Materials </a:t>
                      </a:r>
                      <a:endParaRPr lang="en-GB" sz="1100" dirty="0" smtClean="0">
                        <a:solidFill>
                          <a:schemeClr val="tx1"/>
                        </a:solidFill>
                        <a:effectLst/>
                      </a:endParaRPr>
                    </a:p>
                    <a:p>
                      <a:pPr marL="171450" marR="21590" lvl="0" indent="-171450" fontAlgn="base">
                        <a:lnSpc>
                          <a:spcPct val="111000"/>
                        </a:lnSpc>
                        <a:spcAft>
                          <a:spcPts val="185"/>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Safely use and explore a variety of materials, tools and techniques, experimenting with colour, design, texture, form and function.  </a:t>
                      </a:r>
                      <a:endParaRPr lang="en-GB" sz="1100" u="none" strike="noStrike" dirty="0" smtClean="0">
                        <a:solidFill>
                          <a:schemeClr val="tx1"/>
                        </a:solidFill>
                        <a:effectLst/>
                        <a:uFill>
                          <a:solidFill>
                            <a:srgbClr val="000000"/>
                          </a:solidFill>
                        </a:uFill>
                      </a:endParaRPr>
                    </a:p>
                    <a:p>
                      <a:pPr marL="171450" marR="21590" lvl="0" indent="-171450" fontAlgn="base">
                        <a:lnSpc>
                          <a:spcPct val="112000"/>
                        </a:lnSpc>
                        <a:spcAft>
                          <a:spcPts val="180"/>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Share their creations, explaining the process they have used.  </a:t>
                      </a:r>
                      <a:endParaRPr lang="en-GB" sz="1100" u="none" strike="noStrike" dirty="0" smtClean="0">
                        <a:solidFill>
                          <a:schemeClr val="tx1"/>
                        </a:solidFill>
                        <a:effectLst/>
                        <a:uFill>
                          <a:solidFill>
                            <a:srgbClr val="000000"/>
                          </a:solidFill>
                        </a:uFill>
                      </a:endParaRPr>
                    </a:p>
                    <a:p>
                      <a:pPr marL="171450" marR="21590" lvl="0" indent="-171450" fontAlgn="base">
                        <a:lnSpc>
                          <a:spcPct val="107000"/>
                        </a:lnSpc>
                        <a:spcAft>
                          <a:spcPts val="0"/>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Make use of props and </a:t>
                      </a:r>
                      <a:r>
                        <a:rPr lang="en-GB" sz="800" dirty="0" smtClean="0">
                          <a:solidFill>
                            <a:schemeClr val="tx1"/>
                          </a:solidFill>
                          <a:effectLst/>
                        </a:rPr>
                        <a:t>materials when role playing characters in narratives and stories. </a:t>
                      </a:r>
                      <a:endParaRPr lang="en-GB" sz="1100" dirty="0" smtClean="0">
                        <a:solidFill>
                          <a:schemeClr val="tx1"/>
                        </a:solidFill>
                        <a:effectLst/>
                      </a:endParaRPr>
                    </a:p>
                    <a:p>
                      <a:pPr>
                        <a:lnSpc>
                          <a:spcPct val="107000"/>
                        </a:lnSpc>
                        <a:spcAft>
                          <a:spcPts val="270"/>
                        </a:spcAft>
                      </a:pPr>
                      <a:r>
                        <a:rPr lang="en-GB" sz="800" dirty="0" smtClean="0">
                          <a:solidFill>
                            <a:schemeClr val="tx1"/>
                          </a:solidFill>
                          <a:effectLst/>
                        </a:rPr>
                        <a:t>Being Imaginative and Expressive </a:t>
                      </a:r>
                      <a:endParaRPr lang="en-GB" sz="1100" dirty="0" smtClean="0">
                        <a:solidFill>
                          <a:schemeClr val="tx1"/>
                        </a:solidFill>
                        <a:effectLst/>
                      </a:endParaRPr>
                    </a:p>
                    <a:p>
                      <a:pPr marL="171450" marR="21590" lvl="0" indent="-171450" fontAlgn="base">
                        <a:lnSpc>
                          <a:spcPct val="110000"/>
                        </a:lnSpc>
                        <a:spcAft>
                          <a:spcPts val="215"/>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Invent, adapt and recount narratives and stories with peers and their teacher. </a:t>
                      </a:r>
                      <a:endParaRPr lang="en-GB" sz="1100" u="none" strike="noStrike" dirty="0" smtClean="0">
                        <a:solidFill>
                          <a:schemeClr val="tx1"/>
                        </a:solidFill>
                        <a:effectLst/>
                        <a:uFill>
                          <a:solidFill>
                            <a:srgbClr val="000000"/>
                          </a:solidFill>
                        </a:uFill>
                      </a:endParaRPr>
                    </a:p>
                    <a:p>
                      <a:pPr marL="171450" marR="21590" lvl="0" indent="-171450" fontAlgn="base">
                        <a:lnSpc>
                          <a:spcPct val="109000"/>
                        </a:lnSpc>
                        <a:spcAft>
                          <a:spcPts val="230"/>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Sing a range of well-known nursery rhymes and songs. </a:t>
                      </a:r>
                      <a:endParaRPr lang="en-GB" sz="1100" u="none" strike="noStrike" dirty="0" smtClean="0">
                        <a:solidFill>
                          <a:schemeClr val="tx1"/>
                        </a:solidFill>
                        <a:effectLst/>
                        <a:uFill>
                          <a:solidFill>
                            <a:srgbClr val="000000"/>
                          </a:solidFill>
                        </a:uFill>
                      </a:endParaRPr>
                    </a:p>
                    <a:p>
                      <a:pPr marL="171450" marR="21590" lvl="0" indent="-171450" fontAlgn="base">
                        <a:lnSpc>
                          <a:spcPct val="107000"/>
                        </a:lnSpc>
                        <a:spcAft>
                          <a:spcPts val="0"/>
                        </a:spcAft>
                        <a:buClr>
                          <a:srgbClr val="000000"/>
                        </a:buClr>
                        <a:buSzPts val="800"/>
                        <a:buFont typeface="Arial" panose="020B0604020202020204" pitchFamily="34" charset="0"/>
                        <a:buChar char="•"/>
                      </a:pPr>
                      <a:r>
                        <a:rPr lang="en-GB" sz="800" u="none" strike="noStrike" dirty="0" smtClean="0">
                          <a:solidFill>
                            <a:schemeClr val="tx1"/>
                          </a:solidFill>
                          <a:effectLst/>
                          <a:uFill>
                            <a:solidFill>
                              <a:srgbClr val="000000"/>
                            </a:solidFill>
                          </a:uFill>
                        </a:rPr>
                        <a:t>Perform songs, rhymes, poems and stories with others, and – when appropriate – try to move in time with music. </a:t>
                      </a:r>
                      <a:endParaRPr lang="en-GB" sz="1100" u="none" strike="noStrike" dirty="0">
                        <a:solidFill>
                          <a:schemeClr val="tx1"/>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endParaRPr>
                    </a:p>
                  </a:txBody>
                  <a:tcPr marL="102235" marR="80010" marT="86360" marB="0">
                    <a:lnL w="38100" cap="flat" cmpd="sng" algn="ctr">
                      <a:solidFill>
                        <a:srgbClr val="F00EC0"/>
                      </a:solidFill>
                      <a:prstDash val="solid"/>
                      <a:round/>
                      <a:headEnd type="none" w="med" len="med"/>
                      <a:tailEnd type="none" w="med" len="med"/>
                    </a:lnL>
                    <a:lnR w="38100" cap="flat" cmpd="sng" algn="ctr">
                      <a:solidFill>
                        <a:srgbClr val="F00EC0"/>
                      </a:solidFill>
                      <a:prstDash val="solid"/>
                      <a:round/>
                      <a:headEnd type="none" w="med" len="med"/>
                      <a:tailEnd type="none" w="med" len="med"/>
                    </a:lnR>
                    <a:lnT w="38100" cap="flat" cmpd="sng" algn="ctr">
                      <a:solidFill>
                        <a:srgbClr val="F00EC0"/>
                      </a:solidFill>
                      <a:prstDash val="solid"/>
                      <a:round/>
                      <a:headEnd type="none" w="med" len="med"/>
                      <a:tailEnd type="none" w="med" len="med"/>
                    </a:lnT>
                    <a:lnB w="38100" cap="flat" cmpd="sng" algn="ctr">
                      <a:solidFill>
                        <a:srgbClr val="F00EC0"/>
                      </a:solidFill>
                      <a:prstDash val="solid"/>
                      <a:round/>
                      <a:headEnd type="none" w="med" len="med"/>
                      <a:tailEnd type="none" w="med" len="med"/>
                    </a:lnB>
                    <a:noFill/>
                  </a:tcPr>
                </a:tc>
                <a:extLst>
                  <a:ext uri="{0D108BD9-81ED-4DB2-BD59-A6C34878D82A}">
                    <a16:rowId xmlns:a16="http://schemas.microsoft.com/office/drawing/2014/main" val="1996099544"/>
                  </a:ext>
                </a:extLst>
              </a:tr>
            </a:tbl>
          </a:graphicData>
        </a:graphic>
      </p:graphicFrame>
    </p:spTree>
    <p:extLst>
      <p:ext uri="{BB962C8B-B14F-4D97-AF65-F5344CB8AC3E}">
        <p14:creationId xmlns:p14="http://schemas.microsoft.com/office/powerpoint/2010/main" val="34897852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TotalTime>
  <Words>1020</Words>
  <Application>Microsoft Office PowerPoint</Application>
  <PresentationFormat>Widescreen</PresentationFormat>
  <Paragraphs>77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dc:creator>
  <cp:lastModifiedBy>Manager</cp:lastModifiedBy>
  <cp:revision>4</cp:revision>
  <cp:lastPrinted>2022-11-25T12:10:43Z</cp:lastPrinted>
  <dcterms:created xsi:type="dcterms:W3CDTF">2022-11-25T11:58:24Z</dcterms:created>
  <dcterms:modified xsi:type="dcterms:W3CDTF">2022-11-25T13:28:25Z</dcterms:modified>
</cp:coreProperties>
</file>